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4"/>
    <p:restoredTop sz="79383"/>
  </p:normalViewPr>
  <p:slideViewPr>
    <p:cSldViewPr snapToGrid="0" snapToObjects="1">
      <p:cViewPr>
        <p:scale>
          <a:sx n="92" d="100"/>
          <a:sy n="92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B1075-0428-5245-8181-7EFBA038E811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69668-8ECE-D04A-A252-FC06C3353F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18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228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3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64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11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91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72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74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341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754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69668-8ECE-D04A-A252-FC06C3353FE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49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283CC-2691-1346-A009-8622AE4EE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1454F5-4AC5-4746-B07E-6BDFD8224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7708E0-26A2-B441-9F4A-6725A704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5A16A-72D7-A14F-9751-421BE2BD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8B255-F6D6-2845-A1B0-4BE83225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28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2280C-7A29-724B-B2AC-22B2022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D9334D-155A-0347-BA1B-53D2B93AB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AE6BA-9574-3644-9B85-15FDA6C8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917C5F-90B1-E34C-9A63-F5920B20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FDE37-5E46-A047-8256-6EA16AF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424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6B27A9-153E-FF4A-85C0-1B78140AF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F8CE78-7248-114D-9008-7D5EAAD56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F636B-7C4F-6C42-BD18-4DB9FC41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49F49-1941-D349-BB34-D90505D7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7917D-4A66-A947-8C0C-4D8A1570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60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73DBE-602B-1F45-B192-CBCC351A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FE28F-35CD-874D-8060-2256EF7F2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B81E0-99CC-4048-9DEE-53253529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F2A32-4E30-E848-BA83-D7CF99B3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62ED0-8222-0B46-A393-E2E06517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23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DF35A-CFF7-0546-8D6E-816B1194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88B8D-ABF9-EE4C-9F54-EB3559FA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B5687D-6A50-B34B-B1F2-07F9B33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42CFD-05E1-6E4E-954F-A5022E43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68357-7297-3642-A916-D2910AB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312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CAAD9-C44C-6043-89A8-37BFC099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AA8E1-F710-7F44-8D62-2C1E4F617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61BA23-2D1E-7848-A410-9E6CC4737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4524FC-C271-6546-9A44-E2BD0EA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9C47CD-B20B-2C48-80B3-107F6C84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867A34-76EA-6B45-AF15-939CB75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93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F6FE-F7A8-604E-8CC9-76E7AD17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D01AD2-58A1-4444-B88B-A3C53070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2D73A0-9947-6643-B83B-97737D38B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F867AF-A97A-3D43-9D2E-FF0DC91A9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07A28E-AC29-094A-ACCA-CF3F60F35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220900-8F8E-F74C-A3CB-6211C07C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3855FD-39C6-0E42-B5B2-F427B3F5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D69FEE-7905-8141-8CF2-24AC7429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37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363D-13F9-5747-8DB8-A4B222D6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EE9BE9-93C2-3149-8204-43D35FDC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CBF30C-4C8C-4C47-93C9-213B30F3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A5D140-993F-AD43-83DE-FCA00DF2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9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09B3F2-7155-4B4D-9FC2-21D77475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D09A64-4ACC-1949-BCB1-1039C87F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1E984B-19A2-F24C-A7F2-6F0649CA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0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784E9-10DE-604C-861D-C78A5E7C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BBBF76-C30D-D74B-86F0-D731F990E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31FCD6-0AFD-8841-B320-CF7EBB98F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D5F7B8-58CC-D94C-9A7B-2698DB5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AE02EB-DE65-3447-84F1-4B687EB8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46DCE4-ECF1-2849-8AA0-1F3269F8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1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FD290-0EB4-2C49-91E3-8F4F45E1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1B8DB8-92CD-4147-A1D5-35464CF06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5C12F3-6222-DF47-9F4E-6789529B1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4D224-57DA-F342-92B8-CE3D4B49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565E71-3275-C94C-919A-DB2F599C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DBAFD8-2CDA-CC42-9A2C-EC820E4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70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84B65C-EF22-374B-9D23-24D63665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C1B19-FD7E-6E4E-90E0-D513122AB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27850-B22A-8A41-9E29-DF28AB2E3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CE91E-DBA0-E04B-9E70-C1BF2E6DC81C}" type="datetimeFigureOut">
              <a:rPr kumimoji="1" lang="zh-CN" altLang="en-US" smtClean="0"/>
              <a:t>2020/8/15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A88DB-6051-3649-B69A-4F73B2EA9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A663F-8B22-6F4A-81C5-034840602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49B79-6CBD-9A46-909D-D98E0ABA4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1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DE33D-9821-3541-AEB2-57F992EA2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2" y="1041400"/>
            <a:ext cx="10276114" cy="2387600"/>
          </a:xfrm>
        </p:spPr>
        <p:txBody>
          <a:bodyPr>
            <a:normAutofit/>
          </a:bodyPr>
          <a:lstStyle/>
          <a:p>
            <a:r>
              <a:rPr lang="en" altLang="zh-CN" sz="4400" dirty="0"/>
              <a:t>Learning Binary Code for </a:t>
            </a:r>
            <a:br>
              <a:rPr lang="en" altLang="zh-CN" sz="4400" dirty="0"/>
            </a:br>
            <a:r>
              <a:rPr lang="en" altLang="zh-CN" sz="4400" dirty="0"/>
              <a:t>Personalized Fashion Recommendation </a:t>
            </a:r>
            <a:endParaRPr kumimoji="1"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1BA592-E322-DF4C-9112-E827D79BC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CVPR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94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6837-5818-004D-B194-604146BC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4357"/>
            <a:ext cx="10515600" cy="564773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Experiment 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3A5571-4849-B042-BEBF-3807BCF0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2" y="972750"/>
            <a:ext cx="3779239" cy="1812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8F68FB-E95F-B840-A800-6101D14B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15" y="2602096"/>
            <a:ext cx="8015923" cy="37798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03F8FD-29CE-234E-BC87-B7AB7E8C3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493" y="286743"/>
            <a:ext cx="5669345" cy="22918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9BD97C-797E-9143-ABF1-4C77D3F072FE}"/>
              </a:ext>
            </a:extLst>
          </p:cNvPr>
          <p:cNvSpPr/>
          <p:nvPr/>
        </p:nvSpPr>
        <p:spPr>
          <a:xfrm>
            <a:off x="169422" y="592620"/>
            <a:ext cx="28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adding weighting to hashing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9004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6837-5818-004D-B194-604146BC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4357"/>
            <a:ext cx="10515600" cy="564773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Experiment </a:t>
            </a:r>
            <a:endParaRPr kumimoji="1"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DAB3DB-576F-224D-8BBD-B79857A3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6" y="510448"/>
            <a:ext cx="10564962" cy="3032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0FE153-66A9-C242-871C-A95CD241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63" y="3542855"/>
            <a:ext cx="10516939" cy="30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6837-5818-004D-B194-604146BC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4357"/>
            <a:ext cx="10515600" cy="564773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Experiment 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AEA4A-D0B6-6C41-A79C-8E3664DA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23" y="2115659"/>
            <a:ext cx="6919104" cy="20718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ED0FBE-7A92-4349-A6EE-D91048D2FD39}"/>
              </a:ext>
            </a:extLst>
          </p:cNvPr>
          <p:cNvSpPr/>
          <p:nvPr/>
        </p:nvSpPr>
        <p:spPr>
          <a:xfrm>
            <a:off x="1392057" y="4417112"/>
            <a:ext cx="9071714" cy="114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400" dirty="0"/>
              <a:t>personalized modeling of users’ fashion preferences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400" dirty="0"/>
              <a:t>the BPR 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" altLang="zh-CN" sz="2400" dirty="0"/>
              <a:t>explicitly takes ranking into consideration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3EBB65-29AF-D44A-9B8F-685E225D7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74" y="820383"/>
            <a:ext cx="6261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AB66F-59FE-0A44-8488-759F20F9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Performance on hard outfits 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11AD20-FA5A-D147-904D-6A9DDEA7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215"/>
            <a:ext cx="10515600" cy="42162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在以前的工作中，所有用户创建的</a:t>
            </a:r>
            <a:r>
              <a:rPr kumimoji="1" lang="en-US" altLang="zh-CN" dirty="0"/>
              <a:t>outfit</a:t>
            </a:r>
            <a:r>
              <a:rPr kumimoji="1" lang="zh-CN" altLang="en-US" dirty="0"/>
              <a:t>都被视为正样本。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AEA82F-991B-1747-A85E-D8890E38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93" y="1704108"/>
            <a:ext cx="7821874" cy="43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AB66F-59FE-0A44-8488-759F20F9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Learning hashing codes for cold-start users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11AD20-FA5A-D147-904D-6A9DDEA7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865669"/>
            <a:ext cx="10515600" cy="23070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" altLang="zh-CN" dirty="0"/>
              <a:t>keep the feature network for items </a:t>
            </a:r>
            <a:r>
              <a:rPr lang="en" altLang="zh-CN" b="1" dirty="0"/>
              <a:t>fixed</a:t>
            </a:r>
            <a:r>
              <a:rPr lang="en-US" altLang="zh-CN" dirty="0"/>
              <a:t>.</a:t>
            </a:r>
            <a:endParaRPr lang="en" altLang="zh-CN" dirty="0"/>
          </a:p>
          <a:p>
            <a:pPr>
              <a:lnSpc>
                <a:spcPct val="170000"/>
              </a:lnSpc>
            </a:pPr>
            <a:r>
              <a:rPr lang="en" altLang="zh-CN" dirty="0"/>
              <a:t>only </a:t>
            </a:r>
            <a:r>
              <a:rPr lang="en" altLang="zh-CN" b="1" dirty="0"/>
              <a:t>retrain the user </a:t>
            </a:r>
            <a:r>
              <a:rPr lang="en" altLang="zh-CN" dirty="0"/>
              <a:t>representations for newcomers, which is only a 128 bits binary code</a:t>
            </a:r>
            <a:r>
              <a:rPr lang="en-US" altLang="zh-CN" dirty="0"/>
              <a:t>.</a:t>
            </a:r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" altLang="zh-CN" dirty="0"/>
              <a:t>have built a model for 630/529 users in the past, and 53/32 new users come. </a:t>
            </a:r>
          </a:p>
          <a:p>
            <a:pPr marL="0" indent="0">
              <a:lnSpc>
                <a:spcPct val="170000"/>
              </a:lnSpc>
              <a:buNone/>
            </a:pPr>
            <a:endParaRPr lang="en" altLang="zh-CN" dirty="0"/>
          </a:p>
          <a:p>
            <a:pPr>
              <a:lnSpc>
                <a:spcPct val="170000"/>
              </a:lnSpc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253FE8-B8D0-0540-89F5-97BB3004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0" y="3134576"/>
            <a:ext cx="4969198" cy="19534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118794-CCA5-9645-AB9B-3F8E579A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5339997"/>
            <a:ext cx="6667500" cy="203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2E47AB-0DD1-2B4C-AD45-4C52DE855484}"/>
              </a:ext>
            </a:extLst>
          </p:cNvPr>
          <p:cNvSpPr/>
          <p:nvPr/>
        </p:nvSpPr>
        <p:spPr>
          <a:xfrm>
            <a:off x="114510" y="3333027"/>
            <a:ext cx="3105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Dataset</a:t>
            </a:r>
            <a:r>
              <a:rPr lang="zh-CN" altLang="en-US" i="1" u="sng" dirty="0"/>
              <a:t> </a:t>
            </a:r>
            <a:r>
              <a:rPr lang="en-US" altLang="zh-CN" i="1" u="sng" dirty="0"/>
              <a:t>has</a:t>
            </a:r>
            <a:r>
              <a:rPr lang="zh-CN" altLang="en-US" i="1" u="sng" dirty="0"/>
              <a:t> </a:t>
            </a:r>
            <a:r>
              <a:rPr lang="en-US" altLang="zh-CN" i="1" u="sng" dirty="0"/>
              <a:t>grown</a:t>
            </a:r>
            <a:r>
              <a:rPr lang="zh-CN" altLang="en-US" i="1" u="sng" dirty="0"/>
              <a:t> </a:t>
            </a:r>
            <a:r>
              <a:rPr lang="en-US" altLang="zh-CN" i="1" u="sng" dirty="0"/>
              <a:t>around</a:t>
            </a:r>
            <a:r>
              <a:rPr lang="zh-CN" altLang="en-US" i="1" u="sng" dirty="0"/>
              <a:t> </a:t>
            </a:r>
            <a:r>
              <a:rPr lang="en-US" altLang="zh-CN" i="1" u="sng" dirty="0"/>
              <a:t>7%</a:t>
            </a:r>
            <a:endParaRPr lang="zh-CN" altLang="en-US" i="1" u="sng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EB1F09-5DF8-6A4D-8910-E2B27763C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782" y="5795125"/>
            <a:ext cx="3810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AB66F-59FE-0A44-8488-759F20F9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Performance with different lengths of codes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DE19AE-5330-AA4C-9B9A-535862AE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652167"/>
            <a:ext cx="5727700" cy="417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42BE1E-47C4-AE41-853A-C05FB07C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50" y="652167"/>
            <a:ext cx="5791200" cy="4203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B9837C-AE0A-7545-B29E-1A9630C6E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31" y="5124148"/>
            <a:ext cx="152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0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AB66F-59FE-0A44-8488-759F20F9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03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Ablation analysis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0F7FA-939F-BD4A-8995-2860EE5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0" y="1353088"/>
            <a:ext cx="9067800" cy="25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89050A-5CD5-D349-B687-9D29054C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91" y="3949851"/>
            <a:ext cx="6177182" cy="24971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301179-5664-5D42-AA35-8989059FB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680" y="913797"/>
            <a:ext cx="8432800" cy="31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E1A1A3-084D-534E-8016-1D363954D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080" y="410990"/>
            <a:ext cx="4470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7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9C188-F816-864E-928B-859D52D4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69" y="317829"/>
            <a:ext cx="10515600" cy="517744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Motivation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07047-4884-8947-8881-2BD9C4074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91" y="1228642"/>
            <a:ext cx="10515600" cy="3064504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2400" dirty="0"/>
              <a:t>Item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outfit</a:t>
            </a:r>
            <a:r>
              <a:rPr kumimoji="1" lang="zh-CN" altLang="en-US" sz="2400" dirty="0"/>
              <a:t>经济地存储</a:t>
            </a:r>
            <a:endParaRPr kumimoji="1" lang="en-US" altLang="zh-CN" sz="2400" dirty="0"/>
          </a:p>
          <a:p>
            <a:pPr>
              <a:lnSpc>
                <a:spcPct val="170000"/>
              </a:lnSpc>
            </a:pPr>
            <a:r>
              <a:rPr kumimoji="1" lang="zh-CN" altLang="en-US" sz="2400" dirty="0"/>
              <a:t>不仅准确而且有效的评估</a:t>
            </a:r>
            <a:r>
              <a:rPr kumimoji="1" lang="en-US" altLang="zh-CN" sz="2400" dirty="0"/>
              <a:t>outfit</a:t>
            </a:r>
            <a:r>
              <a:rPr kumimoji="1" lang="zh-CN" altLang="en-US" sz="2400" dirty="0"/>
              <a:t>的搭配度</a:t>
            </a:r>
            <a:endParaRPr kumimoji="1" lang="en-US" altLang="zh-CN" sz="2400" dirty="0"/>
          </a:p>
          <a:p>
            <a:pPr>
              <a:lnSpc>
                <a:spcPct val="170000"/>
              </a:lnSpc>
            </a:pPr>
            <a:r>
              <a:rPr kumimoji="1" lang="zh-CN" altLang="en-US" sz="2400" dirty="0"/>
              <a:t>最搭配的</a:t>
            </a:r>
            <a:r>
              <a:rPr kumimoji="1" lang="en-US" altLang="zh-CN" sz="2400" dirty="0"/>
              <a:t>item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outfit</a:t>
            </a:r>
            <a:r>
              <a:rPr kumimoji="1" lang="zh-CN" altLang="en-US" sz="2400" dirty="0"/>
              <a:t>需要被迅速地检索</a:t>
            </a:r>
            <a:endParaRPr kumimoji="1" lang="en-US" altLang="zh-CN" sz="2400" dirty="0"/>
          </a:p>
          <a:p>
            <a:pPr>
              <a:lnSpc>
                <a:spcPct val="170000"/>
              </a:lnSpc>
              <a:buFont typeface="Wingdings" pitchFamily="2" charset="2"/>
              <a:buChar char="u"/>
            </a:pPr>
            <a:r>
              <a:rPr kumimoji="1" lang="en-US" altLang="zh-CN" sz="2400" dirty="0"/>
              <a:t>Hash</a:t>
            </a:r>
            <a:r>
              <a:rPr kumimoji="1" lang="zh-CN" altLang="en-US" sz="2400" dirty="0"/>
              <a:t>技术，学习二值码，</a:t>
            </a:r>
            <a:r>
              <a:rPr kumimoji="1" lang="en-US" altLang="zh-CN" sz="2400" dirty="0"/>
              <a:t>efficient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personalized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fashion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outfit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recommendation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059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9C188-F816-864E-928B-859D52D4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" y="129667"/>
            <a:ext cx="10515600" cy="517744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Problem formulation </a:t>
            </a:r>
            <a:endParaRPr kumimoji="1" lang="zh-CN" altLang="en-US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07047-4884-8947-8881-2BD9C4074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5" y="1008532"/>
            <a:ext cx="4245165" cy="1393474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个</a:t>
            </a:r>
            <a:r>
              <a:rPr lang="zh-CN" altLang="en" sz="1600" dirty="0"/>
              <a:t>类别</a:t>
            </a:r>
            <a:endParaRPr lang="en" altLang="zh-CN" sz="1600" dirty="0"/>
          </a:p>
          <a:p>
            <a:r>
              <a:rPr lang="en-US" altLang="zh-CN" sz="1600" dirty="0"/>
              <a:t>L</a:t>
            </a:r>
            <a:r>
              <a:rPr lang="en" altLang="zh-CN" sz="1600" dirty="0"/>
              <a:t>n</a:t>
            </a:r>
            <a:r>
              <a:rPr lang="en-US" altLang="zh-CN" sz="1600" dirty="0"/>
              <a:t>:</a:t>
            </a:r>
            <a:r>
              <a:rPr lang="en" altLang="zh-CN" sz="1600" dirty="0"/>
              <a:t> </a:t>
            </a:r>
            <a:r>
              <a:rPr lang="zh-CN" altLang="en" sz="1600" dirty="0"/>
              <a:t>第</a:t>
            </a:r>
            <a:r>
              <a:rPr lang="en-US" altLang="zh-CN" sz="1600" dirty="0"/>
              <a:t>n</a:t>
            </a:r>
            <a:r>
              <a:rPr lang="zh-CN" altLang="en-US" sz="1600" dirty="0"/>
              <a:t>个类别的</a:t>
            </a:r>
            <a:r>
              <a:rPr lang="en-US" altLang="zh-CN" sz="1600" dirty="0"/>
              <a:t>item</a:t>
            </a:r>
            <a:r>
              <a:rPr lang="zh-CN" altLang="en-US" sz="1600" dirty="0"/>
              <a:t>数量</a:t>
            </a:r>
            <a:endParaRPr lang="en-US" altLang="zh-CN" sz="1600" dirty="0"/>
          </a:p>
          <a:p>
            <a:r>
              <a:rPr lang="en-US" altLang="zh-CN" sz="1600" dirty="0"/>
              <a:t>U</a:t>
            </a:r>
            <a:r>
              <a:rPr lang="zh-CN" altLang="en-US" sz="1600" dirty="0"/>
              <a:t>：</a:t>
            </a:r>
            <a:r>
              <a:rPr lang="en-US" altLang="zh-CN" sz="1600" dirty="0"/>
              <a:t>users</a:t>
            </a:r>
            <a:r>
              <a:rPr lang="zh-CN" altLang="en-US" sz="1600" dirty="0"/>
              <a:t>数量</a:t>
            </a:r>
            <a:endParaRPr lang="en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C803ED-A66A-664A-AA30-B090E6B8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8"/>
          <a:stretch/>
        </p:blipFill>
        <p:spPr>
          <a:xfrm>
            <a:off x="4119052" y="912552"/>
            <a:ext cx="2907827" cy="3951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4F0D9E-CA51-B64D-8A3B-3F1E67991E3F}"/>
              </a:ext>
            </a:extLst>
          </p:cNvPr>
          <p:cNvSpPr/>
          <p:nvPr/>
        </p:nvSpPr>
        <p:spPr>
          <a:xfrm>
            <a:off x="7027413" y="910024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个类别的所有</a:t>
            </a:r>
            <a:r>
              <a:rPr lang="en-US" altLang="zh-CN" dirty="0"/>
              <a:t>items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F8DEDA-FD48-9440-9251-AD9FBFA41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58" b="-847"/>
          <a:stretch/>
        </p:blipFill>
        <p:spPr>
          <a:xfrm>
            <a:off x="4119052" y="1316436"/>
            <a:ext cx="2752127" cy="5026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C12E95-F90C-294B-9228-1548C8D43094}"/>
              </a:ext>
            </a:extLst>
          </p:cNvPr>
          <p:cNvSpPr/>
          <p:nvPr/>
        </p:nvSpPr>
        <p:spPr>
          <a:xfrm>
            <a:off x="6901433" y="1422529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outfit</a:t>
            </a:r>
            <a:r>
              <a:rPr lang="zh-CN" altLang="en-US" dirty="0"/>
              <a:t>：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items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04989B-F239-CF45-972A-D64992BB4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69" y="1921806"/>
            <a:ext cx="4093569" cy="3522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F04B37-7559-E643-AE26-86AEF20C11D5}"/>
              </a:ext>
            </a:extLst>
          </p:cNvPr>
          <p:cNvSpPr/>
          <p:nvPr/>
        </p:nvSpPr>
        <p:spPr>
          <a:xfrm>
            <a:off x="1300327" y="2611310"/>
            <a:ext cx="8825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某个用户的个性化时尚偏好可以用</a:t>
            </a:r>
            <a:r>
              <a:rPr lang="zh-CN" altLang="en-US" sz="2000" b="1" dirty="0"/>
              <a:t>该用户过去创建或评价的</a:t>
            </a:r>
            <a:r>
              <a:rPr lang="en-US" altLang="zh-CN" sz="2000" b="1" dirty="0"/>
              <a:t>outfit</a:t>
            </a:r>
            <a:r>
              <a:rPr lang="zh-CN" altLang="en-US" sz="2000" dirty="0"/>
              <a:t>来隐式表示。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BF3E25-7464-6A4B-B45F-CA6DAFD97AF4}"/>
              </a:ext>
            </a:extLst>
          </p:cNvPr>
          <p:cNvSpPr/>
          <p:nvPr/>
        </p:nvSpPr>
        <p:spPr>
          <a:xfrm>
            <a:off x="1300327" y="3175545"/>
            <a:ext cx="8825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ighlight>
                  <a:srgbClr val="FFFF00"/>
                </a:highlight>
              </a:rPr>
              <a:t>Task</a:t>
            </a:r>
            <a:r>
              <a:rPr lang="zh-CN" altLang="en-US" sz="2400" dirty="0">
                <a:highlight>
                  <a:srgbClr val="FFFF00"/>
                </a:highlight>
              </a:rPr>
              <a:t>：</a:t>
            </a:r>
            <a:r>
              <a:rPr lang="en" altLang="zh-CN" sz="2400" dirty="0">
                <a:highlight>
                  <a:srgbClr val="FFFF00"/>
                </a:highlight>
              </a:rPr>
              <a:t>predict </a:t>
            </a:r>
            <a:r>
              <a:rPr lang="en" altLang="zh-CN" sz="2400" b="1" u="sng" dirty="0" err="1">
                <a:highlight>
                  <a:srgbClr val="FFFF00"/>
                </a:highlight>
              </a:rPr>
              <a:t>r</a:t>
            </a:r>
            <a:r>
              <a:rPr lang="en" altLang="zh-CN" sz="2400" b="1" u="sng" baseline="-25000" dirty="0" err="1">
                <a:highlight>
                  <a:srgbClr val="FFFF00"/>
                </a:highlight>
              </a:rPr>
              <a:t>u,Oi</a:t>
            </a:r>
            <a:r>
              <a:rPr lang="en" altLang="zh-CN" sz="2400" b="1" u="sng" baseline="-25000" dirty="0">
                <a:highlight>
                  <a:srgbClr val="FFFF00"/>
                </a:highlight>
              </a:rPr>
              <a:t> </a:t>
            </a:r>
            <a:r>
              <a:rPr lang="en" altLang="zh-CN" sz="2400" dirty="0">
                <a:highlight>
                  <a:srgbClr val="FFFF00"/>
                </a:highlight>
              </a:rPr>
              <a:t>for any user and outfit pair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76FDF8-CDAB-D04D-A431-A451B2078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705" y="4154678"/>
            <a:ext cx="7850021" cy="15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26F4B-B366-6447-8C99-B51227EB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3866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Overall framework </a:t>
            </a:r>
            <a:endParaRPr kumimoji="1"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46926D-007D-EE4C-A693-09D46A34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" y="821411"/>
            <a:ext cx="11970543" cy="58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C22C7-0E10-AC48-96F9-DDA3EDBB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465"/>
            <a:ext cx="10515600" cy="685753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The matching block </a:t>
            </a:r>
            <a:endParaRPr kumimoji="1"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054C8A-7E0C-844D-9DE8-5386200C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05" y="477659"/>
            <a:ext cx="5956301" cy="1400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271B67-1FA2-1B45-9A83-1B21DDD8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28" y="2085334"/>
            <a:ext cx="3643478" cy="302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70B29F-BAF5-4741-99F5-C34B3A644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109229"/>
            <a:ext cx="6456872" cy="302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16C49A-EA50-564D-9263-456634863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84" y="1482298"/>
            <a:ext cx="4794538" cy="39271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1814A8-E0ED-A14F-8953-AE74DA2E0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22" y="3445890"/>
            <a:ext cx="6957894" cy="28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2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F7515-1EA8-184C-9294-1DE94E77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0" y="0"/>
            <a:ext cx="10515600" cy="562923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Learn to hash </a:t>
            </a:r>
            <a:endParaRPr kumimoji="1" lang="zh-CN" altLang="en-US" b="1" i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520D45-A578-F347-8ED6-93FBC5237B7C}"/>
              </a:ext>
            </a:extLst>
          </p:cNvPr>
          <p:cNvSpPr/>
          <p:nvPr/>
        </p:nvSpPr>
        <p:spPr>
          <a:xfrm>
            <a:off x="227281" y="1855397"/>
            <a:ext cx="4732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NimbusRomNo9L"/>
              </a:rPr>
              <a:t>参考</a:t>
            </a:r>
            <a:r>
              <a:rPr lang="en-US" altLang="zh-CN" sz="2000" b="1" dirty="0" err="1">
                <a:latin typeface="NimbusRomNo9L"/>
              </a:rPr>
              <a:t>HashNet</a:t>
            </a:r>
            <a:r>
              <a:rPr lang="zh-CN" altLang="en-US" sz="2000" b="1" dirty="0">
                <a:latin typeface="NimbusRomNo9L"/>
              </a:rPr>
              <a:t>方法，</a:t>
            </a:r>
            <a:r>
              <a:rPr lang="zh-CN" altLang="en" sz="2000" b="1" dirty="0">
                <a:latin typeface="NimbusRomNo9L"/>
              </a:rPr>
              <a:t>重写</a:t>
            </a:r>
            <a:r>
              <a:rPr lang="en" altLang="zh-CN" sz="2000" b="1" dirty="0">
                <a:latin typeface="NimbusRomNo9L"/>
              </a:rPr>
              <a:t> Eq. (4)</a:t>
            </a:r>
            <a:r>
              <a:rPr lang="zh-CN" altLang="en-US" sz="2000" b="1" dirty="0">
                <a:latin typeface="NimbusRomNo9L"/>
              </a:rPr>
              <a:t> 、</a:t>
            </a:r>
            <a:r>
              <a:rPr lang="en" altLang="zh-CN" sz="2000" b="1" dirty="0">
                <a:latin typeface="NimbusRomNo9L"/>
              </a:rPr>
              <a:t> Eq. (</a:t>
            </a:r>
            <a:r>
              <a:rPr lang="en-US" altLang="zh-CN" sz="2000" b="1" dirty="0">
                <a:latin typeface="NimbusRomNo9L"/>
              </a:rPr>
              <a:t>5</a:t>
            </a:r>
            <a:r>
              <a:rPr lang="en" altLang="zh-CN" sz="2000" b="1" dirty="0">
                <a:latin typeface="NimbusRomNo9L"/>
              </a:rPr>
              <a:t>) </a:t>
            </a:r>
            <a:endParaRPr lang="en" altLang="zh-CN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DD6ED9-FEEF-A944-A062-BB1B11EA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948"/>
            <a:ext cx="6926390" cy="3861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B30699-AA20-0946-AE33-EC0C4AD4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632" y="1696594"/>
            <a:ext cx="3651251" cy="3485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46061-9BBE-B94B-A6E7-16E4704F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0" y="697958"/>
            <a:ext cx="539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AF1B0-6066-244D-988D-1E99A27D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Objective function </a:t>
            </a:r>
            <a:endParaRPr kumimoji="1"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46F5BD-62B1-CD4B-A072-CE145A02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54" y="4524598"/>
            <a:ext cx="5486292" cy="567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7CFBE-6472-3946-8323-0441FC971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94" y="5263548"/>
            <a:ext cx="7780795" cy="9585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40333-9E00-2544-BAD3-AFA4269EE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294" y="1012933"/>
            <a:ext cx="7226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3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AF1B0-6066-244D-988D-1E99A27D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6767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Objective function 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659722-AEEA-0944-884B-3A41777E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09" y="1008868"/>
            <a:ext cx="5643996" cy="4359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79210D-4335-1C40-A7DA-FDE893BC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59" y="1940931"/>
            <a:ext cx="7459909" cy="27155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ACD2A5-C95D-FE4B-864C-38549BF40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73" y="5237695"/>
            <a:ext cx="65151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317138-B319-784C-A292-B31DC7BE1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723" y="5849132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6837-5818-004D-B194-604146BC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116263"/>
            <a:ext cx="10515600" cy="564773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Dataset</a:t>
            </a:r>
            <a:endParaRPr kumimoji="1"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9C2FCC-7B2C-D24A-AA77-6EBCD732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54" y="723166"/>
            <a:ext cx="6426200" cy="266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62EACC-6D1A-B649-879C-76A16F1B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2" y="1095805"/>
            <a:ext cx="5832033" cy="30893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68713C-5407-2542-B31B-57FF32F6D355}"/>
              </a:ext>
            </a:extLst>
          </p:cNvPr>
          <p:cNvSpPr/>
          <p:nvPr/>
        </p:nvSpPr>
        <p:spPr>
          <a:xfrm>
            <a:off x="1221236" y="4217535"/>
            <a:ext cx="10515600" cy="2353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Polvvore-630 and Polyvore-53</a:t>
            </a:r>
            <a:r>
              <a:rPr lang="en-US" altLang="zh-CN" sz="2000" dirty="0"/>
              <a:t>:</a:t>
            </a:r>
            <a:r>
              <a:rPr lang="zh-CN" altLang="en-US" sz="2000" dirty="0"/>
              <a:t>  固定</a:t>
            </a:r>
            <a:r>
              <a:rPr lang="en-US" altLang="zh-CN" sz="2000" dirty="0"/>
              <a:t>items</a:t>
            </a:r>
            <a:r>
              <a:rPr lang="zh-CN" altLang="en-US" sz="2000" dirty="0"/>
              <a:t>数量的</a:t>
            </a:r>
            <a:r>
              <a:rPr lang="en-US" altLang="zh-CN" sz="2000" dirty="0"/>
              <a:t>outfits</a:t>
            </a:r>
          </a:p>
          <a:p>
            <a:pPr>
              <a:lnSpc>
                <a:spcPct val="150000"/>
              </a:lnSpc>
            </a:pPr>
            <a:r>
              <a:rPr lang="en" altLang="zh-CN" sz="2000" dirty="0"/>
              <a:t>Polvvore-519 and Polyvore-32 </a:t>
            </a:r>
            <a:r>
              <a:rPr lang="zh-CN" altLang="en-US" sz="2000" dirty="0"/>
              <a:t>：</a:t>
            </a:r>
            <a:r>
              <a:rPr lang="zh-CN" altLang="en" sz="2000" dirty="0"/>
              <a:t>每个</a:t>
            </a:r>
            <a:r>
              <a:rPr lang="en-US" altLang="zh-CN" sz="2000" dirty="0"/>
              <a:t>outfit</a:t>
            </a:r>
            <a:r>
              <a:rPr lang="zh-CN" altLang="en-US" sz="2000" dirty="0"/>
              <a:t>的</a:t>
            </a:r>
            <a:r>
              <a:rPr lang="en-US" altLang="zh-CN" sz="2000" dirty="0"/>
              <a:t>item</a:t>
            </a:r>
            <a:r>
              <a:rPr lang="zh-CN" altLang="en-US" sz="2000" dirty="0"/>
              <a:t>数量是不同的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正样本：</a:t>
            </a:r>
            <a:r>
              <a:rPr lang="en" altLang="zh-CN" sz="2000" dirty="0"/>
              <a:t>created by a user </a:t>
            </a:r>
          </a:p>
          <a:p>
            <a:pPr>
              <a:lnSpc>
                <a:spcPct val="150000"/>
              </a:lnSpc>
            </a:pPr>
            <a:r>
              <a:rPr lang="zh-CN" altLang="en" sz="2000" dirty="0"/>
              <a:t>负样本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" altLang="zh-CN" sz="2000" dirty="0"/>
              <a:t>random mixtures of items</a:t>
            </a:r>
            <a:r>
              <a:rPr lang="zh-CN" altLang="en-US" sz="2000" dirty="0"/>
              <a:t>； </a:t>
            </a:r>
            <a:r>
              <a:rPr lang="en-US" altLang="zh-CN" sz="2000" dirty="0"/>
              <a:t>2</a:t>
            </a:r>
            <a:r>
              <a:rPr lang="zh-CN" altLang="en-US" sz="2000" dirty="0"/>
              <a:t> </a:t>
            </a:r>
            <a:r>
              <a:rPr lang="en" altLang="zh-CN" sz="2000" dirty="0"/>
              <a:t>random samples of other users’ positive outfits </a:t>
            </a:r>
          </a:p>
          <a:p>
            <a:pPr>
              <a:lnSpc>
                <a:spcPct val="150000"/>
              </a:lnSpc>
            </a:pPr>
            <a:r>
              <a:rPr lang="zh-CN" altLang="en" sz="2000" dirty="0"/>
              <a:t>比率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10</a:t>
            </a:r>
            <a:r>
              <a:rPr lang="zh-CN" altLang="en-US" sz="2000" dirty="0"/>
              <a:t> 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user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935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316</Words>
  <Application>Microsoft Macintosh PowerPoint</Application>
  <PresentationFormat>宽屏</PresentationFormat>
  <Paragraphs>53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NimbusRomNo9L</vt:lpstr>
      <vt:lpstr>Arial</vt:lpstr>
      <vt:lpstr>Wingdings</vt:lpstr>
      <vt:lpstr>Office 主题​​</vt:lpstr>
      <vt:lpstr>Learning Binary Code for  Personalized Fashion Recommendation </vt:lpstr>
      <vt:lpstr>Motivation</vt:lpstr>
      <vt:lpstr>Problem formulation </vt:lpstr>
      <vt:lpstr>Overall framework </vt:lpstr>
      <vt:lpstr>The matching block </vt:lpstr>
      <vt:lpstr>Learn to hash </vt:lpstr>
      <vt:lpstr>Objective function </vt:lpstr>
      <vt:lpstr>Objective function </vt:lpstr>
      <vt:lpstr>Dataset</vt:lpstr>
      <vt:lpstr>Experiment </vt:lpstr>
      <vt:lpstr>Experiment </vt:lpstr>
      <vt:lpstr>Experiment </vt:lpstr>
      <vt:lpstr>Performance on hard outfits </vt:lpstr>
      <vt:lpstr>Learning hashing codes for cold-start users </vt:lpstr>
      <vt:lpstr>Performance with different lengths of codes </vt:lpstr>
      <vt:lpstr>Ablation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poppyzyl@qq.com</dc:creator>
  <cp:lastModifiedBy>poppyzyl@qq.com</cp:lastModifiedBy>
  <cp:revision>46</cp:revision>
  <dcterms:created xsi:type="dcterms:W3CDTF">2020-08-15T03:20:02Z</dcterms:created>
  <dcterms:modified xsi:type="dcterms:W3CDTF">2020-08-15T10:15:35Z</dcterms:modified>
</cp:coreProperties>
</file>